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Lst>
  <p:sldSz cy="5143500" cx="9144000"/>
  <p:notesSz cx="6858000" cy="9144000"/>
  <p:embeddedFontLst>
    <p:embeddedFont>
      <p:font typeface="Proxima Nova"/>
      <p:regular r:id="rId13"/>
      <p:bold r:id="rId14"/>
      <p:italic r:id="rId15"/>
      <p:boldItalic r:id="rId16"/>
    </p:embeddedFont>
    <p:embeddedFont>
      <p:font typeface="Montserrat"/>
      <p:regular r:id="rId17"/>
      <p:bold r:id="rId18"/>
      <p:italic r:id="rId19"/>
      <p:boldItalic r:id="rId2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Montserrat-bold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font" Target="fonts/ProximaNova-regular.fntdata"/><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font" Target="fonts/ProximaNova-italic.fntdata"/><Relationship Id="rId14" Type="http://schemas.openxmlformats.org/officeDocument/2006/relationships/font" Target="fonts/ProximaNova-bold.fntdata"/><Relationship Id="rId17" Type="http://schemas.openxmlformats.org/officeDocument/2006/relationships/font" Target="fonts/Montserrat-regular.fntdata"/><Relationship Id="rId16" Type="http://schemas.openxmlformats.org/officeDocument/2006/relationships/font" Target="fonts/ProximaNova-boldItalic.fntdata"/><Relationship Id="rId5" Type="http://schemas.openxmlformats.org/officeDocument/2006/relationships/notesMaster" Target="notesMasters/notesMaster1.xml"/><Relationship Id="rId19" Type="http://schemas.openxmlformats.org/officeDocument/2006/relationships/font" Target="fonts/Montserrat-italic.fntdata"/><Relationship Id="rId6" Type="http://schemas.openxmlformats.org/officeDocument/2006/relationships/slide" Target="slides/slide1.xml"/><Relationship Id="rId18" Type="http://schemas.openxmlformats.org/officeDocument/2006/relationships/font" Target="fonts/Montserrat-bold.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g25745ebf788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g25745ebf788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25745ebf788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25745ebf788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25745ebf788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25745ebf788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25745ebf788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25745ebf788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25745ebf788_0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25745ebf788_0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25745ebf788_0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25745ebf788_0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cxnSp>
        <p:nvCxnSpPr>
          <p:cNvPr id="10" name="Google Shape;10;p2"/>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11" name="Google Shape;11;p2"/>
          <p:cNvSpPr txBox="1"/>
          <p:nvPr>
            <p:ph type="ctrTitle"/>
          </p:nvPr>
        </p:nvSpPr>
        <p:spPr>
          <a:xfrm>
            <a:off x="510450" y="1257300"/>
            <a:ext cx="8123100" cy="1588500"/>
          </a:xfrm>
          <a:prstGeom prst="rect">
            <a:avLst/>
          </a:prstGeom>
        </p:spPr>
        <p:txBody>
          <a:bodyPr anchorCtr="0" anchor="b" bIns="91425" lIns="91425" spcFirstLastPara="1" rIns="91425" wrap="square" tIns="91425">
            <a:norm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
        <p:nvSpPr>
          <p:cNvPr id="12" name="Google Shape;12;p2"/>
          <p:cNvSpPr txBox="1"/>
          <p:nvPr>
            <p:ph idx="1" type="subTitle"/>
          </p:nvPr>
        </p:nvSpPr>
        <p:spPr>
          <a:xfrm>
            <a:off x="510450" y="3182313"/>
            <a:ext cx="8123100" cy="6300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chemeClr val="lt1"/>
              </a:buClr>
              <a:buSzPts val="2400"/>
              <a:buNone/>
              <a:defRPr sz="2400">
                <a:solidFill>
                  <a:schemeClr val="lt1"/>
                </a:solidFill>
              </a:defRPr>
            </a:lvl1pPr>
            <a:lvl2pPr lvl="1" rtl="0">
              <a:lnSpc>
                <a:spcPct val="100000"/>
              </a:lnSpc>
              <a:spcBef>
                <a:spcPts val="0"/>
              </a:spcBef>
              <a:spcAft>
                <a:spcPts val="0"/>
              </a:spcAft>
              <a:buClr>
                <a:schemeClr val="lt1"/>
              </a:buClr>
              <a:buSzPts val="2400"/>
              <a:buNone/>
              <a:defRPr sz="2400">
                <a:solidFill>
                  <a:schemeClr val="lt1"/>
                </a:solidFill>
              </a:defRPr>
            </a:lvl2pPr>
            <a:lvl3pPr lvl="2" rtl="0">
              <a:lnSpc>
                <a:spcPct val="100000"/>
              </a:lnSpc>
              <a:spcBef>
                <a:spcPts val="0"/>
              </a:spcBef>
              <a:spcAft>
                <a:spcPts val="0"/>
              </a:spcAft>
              <a:buClr>
                <a:schemeClr val="lt1"/>
              </a:buClr>
              <a:buSzPts val="2400"/>
              <a:buNone/>
              <a:defRPr sz="2400">
                <a:solidFill>
                  <a:schemeClr val="lt1"/>
                </a:solidFill>
              </a:defRPr>
            </a:lvl3pPr>
            <a:lvl4pPr lvl="3" rtl="0">
              <a:lnSpc>
                <a:spcPct val="100000"/>
              </a:lnSpc>
              <a:spcBef>
                <a:spcPts val="0"/>
              </a:spcBef>
              <a:spcAft>
                <a:spcPts val="0"/>
              </a:spcAft>
              <a:buClr>
                <a:schemeClr val="lt1"/>
              </a:buClr>
              <a:buSzPts val="2400"/>
              <a:buNone/>
              <a:defRPr sz="2400">
                <a:solidFill>
                  <a:schemeClr val="lt1"/>
                </a:solidFill>
              </a:defRPr>
            </a:lvl4pPr>
            <a:lvl5pPr lvl="4" rtl="0">
              <a:lnSpc>
                <a:spcPct val="100000"/>
              </a:lnSpc>
              <a:spcBef>
                <a:spcPts val="0"/>
              </a:spcBef>
              <a:spcAft>
                <a:spcPts val="0"/>
              </a:spcAft>
              <a:buClr>
                <a:schemeClr val="lt1"/>
              </a:buClr>
              <a:buSzPts val="2400"/>
              <a:buNone/>
              <a:defRPr sz="2400">
                <a:solidFill>
                  <a:schemeClr val="lt1"/>
                </a:solidFill>
              </a:defRPr>
            </a:lvl5pPr>
            <a:lvl6pPr lvl="5" rtl="0">
              <a:lnSpc>
                <a:spcPct val="100000"/>
              </a:lnSpc>
              <a:spcBef>
                <a:spcPts val="0"/>
              </a:spcBef>
              <a:spcAft>
                <a:spcPts val="0"/>
              </a:spcAft>
              <a:buClr>
                <a:schemeClr val="lt1"/>
              </a:buClr>
              <a:buSzPts val="2400"/>
              <a:buNone/>
              <a:defRPr sz="2400">
                <a:solidFill>
                  <a:schemeClr val="lt1"/>
                </a:solidFill>
              </a:defRPr>
            </a:lvl6pPr>
            <a:lvl7pPr lvl="6" rtl="0">
              <a:lnSpc>
                <a:spcPct val="100000"/>
              </a:lnSpc>
              <a:spcBef>
                <a:spcPts val="0"/>
              </a:spcBef>
              <a:spcAft>
                <a:spcPts val="0"/>
              </a:spcAft>
              <a:buClr>
                <a:schemeClr val="lt1"/>
              </a:buClr>
              <a:buSzPts val="2400"/>
              <a:buNone/>
              <a:defRPr sz="2400">
                <a:solidFill>
                  <a:schemeClr val="lt1"/>
                </a:solidFill>
              </a:defRPr>
            </a:lvl7pPr>
            <a:lvl8pPr lvl="7" rtl="0">
              <a:lnSpc>
                <a:spcPct val="100000"/>
              </a:lnSpc>
              <a:spcBef>
                <a:spcPts val="0"/>
              </a:spcBef>
              <a:spcAft>
                <a:spcPts val="0"/>
              </a:spcAft>
              <a:buClr>
                <a:schemeClr val="lt1"/>
              </a:buClr>
              <a:buSzPts val="2400"/>
              <a:buNone/>
              <a:defRPr sz="2400">
                <a:solidFill>
                  <a:schemeClr val="lt1"/>
                </a:solidFill>
              </a:defRPr>
            </a:lvl8pPr>
            <a:lvl9pPr lvl="8" rtl="0">
              <a:lnSpc>
                <a:spcPct val="100000"/>
              </a:lnSpc>
              <a:spcBef>
                <a:spcPts val="0"/>
              </a:spcBef>
              <a:spcAft>
                <a:spcPts val="0"/>
              </a:spcAft>
              <a:buClr>
                <a:schemeClr val="lt1"/>
              </a:buClr>
              <a:buSzPts val="2400"/>
              <a:buNone/>
              <a:defRPr sz="2400">
                <a:solidFill>
                  <a:schemeClr val="lt1"/>
                </a:solidFill>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8" name="Shape 48"/>
        <p:cNvGrpSpPr/>
        <p:nvPr/>
      </p:nvGrpSpPr>
      <p:grpSpPr>
        <a:xfrm>
          <a:off x="0" y="0"/>
          <a:ext cx="0" cy="0"/>
          <a:chOff x="0" y="0"/>
          <a:chExt cx="0" cy="0"/>
        </a:xfrm>
      </p:grpSpPr>
      <p:sp>
        <p:nvSpPr>
          <p:cNvPr id="49" name="Google Shape;49;p11"/>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11"/>
          <p:cNvSpPr txBox="1"/>
          <p:nvPr>
            <p:ph hasCustomPrompt="1" type="title"/>
          </p:nvPr>
        </p:nvSpPr>
        <p:spPr>
          <a:xfrm>
            <a:off x="311700" y="991475"/>
            <a:ext cx="8520600" cy="19179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14000"/>
              <a:buNone/>
              <a:defRPr b="1" sz="14000"/>
            </a:lvl1pPr>
            <a:lvl2pPr lvl="1" rtl="0" algn="ctr">
              <a:spcBef>
                <a:spcPts val="0"/>
              </a:spcBef>
              <a:spcAft>
                <a:spcPts val="0"/>
              </a:spcAft>
              <a:buSzPts val="14000"/>
              <a:buNone/>
              <a:defRPr b="1" sz="14000"/>
            </a:lvl2pPr>
            <a:lvl3pPr lvl="2" rtl="0" algn="ctr">
              <a:spcBef>
                <a:spcPts val="0"/>
              </a:spcBef>
              <a:spcAft>
                <a:spcPts val="0"/>
              </a:spcAft>
              <a:buSzPts val="14000"/>
              <a:buNone/>
              <a:defRPr b="1" sz="14000"/>
            </a:lvl3pPr>
            <a:lvl4pPr lvl="3" rtl="0" algn="ctr">
              <a:spcBef>
                <a:spcPts val="0"/>
              </a:spcBef>
              <a:spcAft>
                <a:spcPts val="0"/>
              </a:spcAft>
              <a:buSzPts val="14000"/>
              <a:buNone/>
              <a:defRPr b="1" sz="14000"/>
            </a:lvl4pPr>
            <a:lvl5pPr lvl="4" rtl="0" algn="ctr">
              <a:spcBef>
                <a:spcPts val="0"/>
              </a:spcBef>
              <a:spcAft>
                <a:spcPts val="0"/>
              </a:spcAft>
              <a:buSzPts val="14000"/>
              <a:buNone/>
              <a:defRPr b="1" sz="14000"/>
            </a:lvl5pPr>
            <a:lvl6pPr lvl="5" rtl="0" algn="ctr">
              <a:spcBef>
                <a:spcPts val="0"/>
              </a:spcBef>
              <a:spcAft>
                <a:spcPts val="0"/>
              </a:spcAft>
              <a:buSzPts val="14000"/>
              <a:buNone/>
              <a:defRPr b="1" sz="14000"/>
            </a:lvl6pPr>
            <a:lvl7pPr lvl="6" rtl="0" algn="ctr">
              <a:spcBef>
                <a:spcPts val="0"/>
              </a:spcBef>
              <a:spcAft>
                <a:spcPts val="0"/>
              </a:spcAft>
              <a:buSzPts val="14000"/>
              <a:buNone/>
              <a:defRPr b="1" sz="14000"/>
            </a:lvl7pPr>
            <a:lvl8pPr lvl="7" rtl="0" algn="ctr">
              <a:spcBef>
                <a:spcPts val="0"/>
              </a:spcBef>
              <a:spcAft>
                <a:spcPts val="0"/>
              </a:spcAft>
              <a:buSzPts val="14000"/>
              <a:buNone/>
              <a:defRPr b="1" sz="14000"/>
            </a:lvl8pPr>
            <a:lvl9pPr lvl="8" rtl="0" algn="ctr">
              <a:spcBef>
                <a:spcPts val="0"/>
              </a:spcBef>
              <a:spcAft>
                <a:spcPts val="0"/>
              </a:spcAft>
              <a:buSzPts val="14000"/>
              <a:buNone/>
              <a:defRPr b="1" sz="14000"/>
            </a:lvl9pPr>
          </a:lstStyle>
          <a:p>
            <a:r>
              <a:t>xx%</a:t>
            </a:r>
          </a:p>
        </p:txBody>
      </p:sp>
      <p:sp>
        <p:nvSpPr>
          <p:cNvPr id="51" name="Google Shape;51;p11"/>
          <p:cNvSpPr txBox="1"/>
          <p:nvPr>
            <p:ph idx="1" type="body"/>
          </p:nvPr>
        </p:nvSpPr>
        <p:spPr>
          <a:xfrm>
            <a:off x="311700" y="3071300"/>
            <a:ext cx="8520600" cy="901800"/>
          </a:xfrm>
          <a:prstGeom prst="rect">
            <a:avLst/>
          </a:prstGeom>
        </p:spPr>
        <p:txBody>
          <a:bodyPr anchorCtr="0" anchor="t" bIns="91425" lIns="91425" spcFirstLastPara="1" rIns="91425" wrap="square" tIns="91425">
            <a:normAutofit/>
          </a:bodyPr>
          <a:lstStyle>
            <a:lvl1pPr indent="-342900" lvl="0" marL="457200" rtl="0" algn="ctr">
              <a:spcBef>
                <a:spcPts val="0"/>
              </a:spcBef>
              <a:spcAft>
                <a:spcPts val="0"/>
              </a:spcAft>
              <a:buSzPts val="1800"/>
              <a:buChar char="●"/>
              <a:defRPr/>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
        <p:nvSpPr>
          <p:cNvPr id="52" name="Google Shape;52;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4" name="Shape 14"/>
        <p:cNvGrpSpPr/>
        <p:nvPr/>
      </p:nvGrpSpPr>
      <p:grpSpPr>
        <a:xfrm>
          <a:off x="0" y="0"/>
          <a:ext cx="0" cy="0"/>
          <a:chOff x="0" y="0"/>
          <a:chExt cx="0" cy="0"/>
        </a:xfrm>
      </p:grpSpPr>
      <p:cxnSp>
        <p:nvCxnSpPr>
          <p:cNvPr id="15" name="Google Shape;15;p3"/>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16" name="Google Shape;16;p3"/>
          <p:cNvSpPr txBox="1"/>
          <p:nvPr>
            <p:ph type="title"/>
          </p:nvPr>
        </p:nvSpPr>
        <p:spPr>
          <a:xfrm>
            <a:off x="510450" y="2057400"/>
            <a:ext cx="8123100" cy="778800"/>
          </a:xfrm>
          <a:prstGeom prst="rect">
            <a:avLst/>
          </a:prstGeom>
        </p:spPr>
        <p:txBody>
          <a:bodyPr anchorCtr="0" anchor="b" bIns="91425" lIns="91425" spcFirstLastPara="1" rIns="91425" wrap="square" tIns="91425">
            <a:norm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7" name="Google Shape;17;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1" name="Google Shape;21;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22" name="Google Shape;22;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3" name="Shape 23"/>
        <p:cNvGrpSpPr/>
        <p:nvPr/>
      </p:nvGrpSpPr>
      <p:grpSpPr>
        <a:xfrm>
          <a:off x="0" y="0"/>
          <a:ext cx="0" cy="0"/>
          <a:chOff x="0" y="0"/>
          <a:chExt cx="0" cy="0"/>
        </a:xfrm>
      </p:grpSpPr>
      <p:sp>
        <p:nvSpPr>
          <p:cNvPr id="24" name="Google Shape;24;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5" name="Google Shape;25;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6" name="Google Shape;26;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7" name="Google Shape;27;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 name="Shape 28"/>
        <p:cNvGrpSpPr/>
        <p:nvPr/>
      </p:nvGrpSpPr>
      <p:grpSpPr>
        <a:xfrm>
          <a:off x="0" y="0"/>
          <a:ext cx="0" cy="0"/>
          <a:chOff x="0" y="0"/>
          <a:chExt cx="0" cy="0"/>
        </a:xfrm>
      </p:grpSpPr>
      <p:sp>
        <p:nvSpPr>
          <p:cNvPr id="29" name="Google Shape;29;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0" name="Google Shape;30;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1" name="Shape 31"/>
        <p:cNvGrpSpPr/>
        <p:nvPr/>
      </p:nvGrpSpPr>
      <p:grpSpPr>
        <a:xfrm>
          <a:off x="0" y="0"/>
          <a:ext cx="0" cy="0"/>
          <a:chOff x="0" y="0"/>
          <a:chExt cx="0" cy="0"/>
        </a:xfrm>
      </p:grpSpPr>
      <p:sp>
        <p:nvSpPr>
          <p:cNvPr id="32" name="Google Shape;32;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3" name="Google Shape;33;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34" name="Google Shape;34;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5" name="Shape 35"/>
        <p:cNvGrpSpPr/>
        <p:nvPr/>
      </p:nvGrpSpPr>
      <p:grpSpPr>
        <a:xfrm>
          <a:off x="0" y="0"/>
          <a:ext cx="0" cy="0"/>
          <a:chOff x="0" y="0"/>
          <a:chExt cx="0" cy="0"/>
        </a:xfrm>
      </p:grpSpPr>
      <p:sp>
        <p:nvSpPr>
          <p:cNvPr id="36" name="Google Shape;36;p8"/>
          <p:cNvSpPr txBox="1"/>
          <p:nvPr>
            <p:ph type="title"/>
          </p:nvPr>
        </p:nvSpPr>
        <p:spPr>
          <a:xfrm>
            <a:off x="490250" y="526350"/>
            <a:ext cx="5797500" cy="4090800"/>
          </a:xfrm>
          <a:prstGeom prst="rect">
            <a:avLst/>
          </a:prstGeom>
        </p:spPr>
        <p:txBody>
          <a:bodyPr anchorCtr="0" anchor="ctr" bIns="91425" lIns="91425" spcFirstLastPara="1" rIns="91425" wrap="square" tIns="91425">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37" name="Google Shape;37;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8" name="Shape 38"/>
        <p:cNvGrpSpPr/>
        <p:nvPr/>
      </p:nvGrpSpPr>
      <p:grpSpPr>
        <a:xfrm>
          <a:off x="0" y="0"/>
          <a:ext cx="0" cy="0"/>
          <a:chOff x="0" y="0"/>
          <a:chExt cx="0" cy="0"/>
        </a:xfrm>
      </p:grpSpPr>
      <p:sp>
        <p:nvSpPr>
          <p:cNvPr id="39" name="Google Shape;39;p9"/>
          <p:cNvSpPr/>
          <p:nvPr/>
        </p:nvSpPr>
        <p:spPr>
          <a:xfrm>
            <a:off x="4572000" y="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 name="Google Shape;40;p9"/>
          <p:cNvCxnSpPr/>
          <p:nvPr/>
        </p:nvCxnSpPr>
        <p:spPr>
          <a:xfrm>
            <a:off x="5029675" y="4495500"/>
            <a:ext cx="468300" cy="0"/>
          </a:xfrm>
          <a:prstGeom prst="straightConnector1">
            <a:avLst/>
          </a:prstGeom>
          <a:noFill/>
          <a:ln cap="flat" cmpd="sng" w="19050">
            <a:solidFill>
              <a:schemeClr val="lt2"/>
            </a:solidFill>
            <a:prstDash val="solid"/>
            <a:round/>
            <a:headEnd len="sm" w="sm" type="none"/>
            <a:tailEnd len="sm" w="sm" type="none"/>
          </a:ln>
        </p:spPr>
      </p:cxnSp>
      <p:sp>
        <p:nvSpPr>
          <p:cNvPr id="41" name="Google Shape;41;p9"/>
          <p:cNvSpPr txBox="1"/>
          <p:nvPr>
            <p:ph type="title"/>
          </p:nvPr>
        </p:nvSpPr>
        <p:spPr>
          <a:xfrm>
            <a:off x="265500" y="1205825"/>
            <a:ext cx="4045200" cy="1509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42" name="Google Shape;42;p9"/>
          <p:cNvSpPr txBox="1"/>
          <p:nvPr>
            <p:ph idx="1" type="subTitle"/>
          </p:nvPr>
        </p:nvSpPr>
        <p:spPr>
          <a:xfrm>
            <a:off x="265500" y="2769001"/>
            <a:ext cx="4045200" cy="13455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43" name="Google Shape;43;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rtl="0">
              <a:spcBef>
                <a:spcPts val="0"/>
              </a:spcBef>
              <a:spcAft>
                <a:spcPts val="0"/>
              </a:spcAft>
              <a:buClr>
                <a:schemeClr val="lt1"/>
              </a:buClr>
              <a:buSzPts val="1800"/>
              <a:buChar char="●"/>
              <a:defRPr>
                <a:solidFill>
                  <a:schemeClr val="lt1"/>
                </a:solidFill>
              </a:defRPr>
            </a:lvl1pPr>
            <a:lvl2pPr indent="-317500" lvl="1" marL="914400" rtl="0">
              <a:spcBef>
                <a:spcPts val="0"/>
              </a:spcBef>
              <a:spcAft>
                <a:spcPts val="0"/>
              </a:spcAft>
              <a:buClr>
                <a:schemeClr val="lt1"/>
              </a:buClr>
              <a:buSzPts val="1400"/>
              <a:buChar char="○"/>
              <a:defRPr>
                <a:solidFill>
                  <a:schemeClr val="lt1"/>
                </a:solidFill>
              </a:defRPr>
            </a:lvl2pPr>
            <a:lvl3pPr indent="-317500" lvl="2" marL="1371600" rtl="0">
              <a:spcBef>
                <a:spcPts val="0"/>
              </a:spcBef>
              <a:spcAft>
                <a:spcPts val="0"/>
              </a:spcAft>
              <a:buClr>
                <a:schemeClr val="lt1"/>
              </a:buClr>
              <a:buSzPts val="1400"/>
              <a:buChar char="■"/>
              <a:defRPr>
                <a:solidFill>
                  <a:schemeClr val="lt1"/>
                </a:solidFill>
              </a:defRPr>
            </a:lvl3pPr>
            <a:lvl4pPr indent="-317500" lvl="3" marL="1828800" rtl="0">
              <a:spcBef>
                <a:spcPts val="0"/>
              </a:spcBef>
              <a:spcAft>
                <a:spcPts val="0"/>
              </a:spcAft>
              <a:buClr>
                <a:schemeClr val="lt1"/>
              </a:buClr>
              <a:buSzPts val="1400"/>
              <a:buChar char="●"/>
              <a:defRPr>
                <a:solidFill>
                  <a:schemeClr val="lt1"/>
                </a:solidFill>
              </a:defRPr>
            </a:lvl4pPr>
            <a:lvl5pPr indent="-317500" lvl="4" marL="2286000" rtl="0">
              <a:spcBef>
                <a:spcPts val="0"/>
              </a:spcBef>
              <a:spcAft>
                <a:spcPts val="0"/>
              </a:spcAft>
              <a:buClr>
                <a:schemeClr val="lt1"/>
              </a:buClr>
              <a:buSzPts val="1400"/>
              <a:buChar char="○"/>
              <a:defRPr>
                <a:solidFill>
                  <a:schemeClr val="lt1"/>
                </a:solidFill>
              </a:defRPr>
            </a:lvl5pPr>
            <a:lvl6pPr indent="-317500" lvl="5" marL="2743200" rtl="0">
              <a:spcBef>
                <a:spcPts val="0"/>
              </a:spcBef>
              <a:spcAft>
                <a:spcPts val="0"/>
              </a:spcAft>
              <a:buClr>
                <a:schemeClr val="lt1"/>
              </a:buClr>
              <a:buSzPts val="1400"/>
              <a:buChar char="■"/>
              <a:defRPr>
                <a:solidFill>
                  <a:schemeClr val="lt1"/>
                </a:solidFill>
              </a:defRPr>
            </a:lvl6pPr>
            <a:lvl7pPr indent="-317500" lvl="6" marL="3200400" rtl="0">
              <a:spcBef>
                <a:spcPts val="0"/>
              </a:spcBef>
              <a:spcAft>
                <a:spcPts val="0"/>
              </a:spcAft>
              <a:buClr>
                <a:schemeClr val="lt1"/>
              </a:buClr>
              <a:buSzPts val="1400"/>
              <a:buChar char="●"/>
              <a:defRPr>
                <a:solidFill>
                  <a:schemeClr val="lt1"/>
                </a:solidFill>
              </a:defRPr>
            </a:lvl7pPr>
            <a:lvl8pPr indent="-317500" lvl="7" marL="3657600" rtl="0">
              <a:spcBef>
                <a:spcPts val="0"/>
              </a:spcBef>
              <a:spcAft>
                <a:spcPts val="0"/>
              </a:spcAft>
              <a:buClr>
                <a:schemeClr val="lt1"/>
              </a:buClr>
              <a:buSzPts val="1400"/>
              <a:buChar char="○"/>
              <a:defRPr>
                <a:solidFill>
                  <a:schemeClr val="lt1"/>
                </a:solidFill>
              </a:defRPr>
            </a:lvl8pPr>
            <a:lvl9pPr indent="-317500" lvl="8" marL="4114800" rtl="0">
              <a:spcBef>
                <a:spcPts val="0"/>
              </a:spcBef>
              <a:spcAft>
                <a:spcPts val="0"/>
              </a:spcAft>
              <a:buClr>
                <a:schemeClr val="lt1"/>
              </a:buClr>
              <a:buSzPts val="1400"/>
              <a:buChar char="■"/>
              <a:defRPr>
                <a:solidFill>
                  <a:schemeClr val="lt1"/>
                </a:solidFill>
              </a:defRPr>
            </a:lvl9pPr>
          </a:lstStyle>
          <a:p/>
        </p:txBody>
      </p:sp>
      <p:sp>
        <p:nvSpPr>
          <p:cNvPr id="44" name="Google Shape;44;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5" name="Shape 45"/>
        <p:cNvGrpSpPr/>
        <p:nvPr/>
      </p:nvGrpSpPr>
      <p:grpSpPr>
        <a:xfrm>
          <a:off x="0" y="0"/>
          <a:ext cx="0" cy="0"/>
          <a:chOff x="0" y="0"/>
          <a:chExt cx="0" cy="0"/>
        </a:xfrm>
      </p:grpSpPr>
      <p:sp>
        <p:nvSpPr>
          <p:cNvPr id="46" name="Google Shape;46;p10"/>
          <p:cNvSpPr txBox="1"/>
          <p:nvPr>
            <p:ph idx="1" type="body"/>
          </p:nvPr>
        </p:nvSpPr>
        <p:spPr>
          <a:xfrm>
            <a:off x="311700" y="4236825"/>
            <a:ext cx="5998800" cy="5988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SzPts val="2100"/>
              <a:buNone/>
              <a:defRPr sz="2100"/>
            </a:lvl1pPr>
          </a:lstStyle>
          <a:p/>
        </p:txBody>
      </p:sp>
      <p:sp>
        <p:nvSpPr>
          <p:cNvPr id="47" name="Google Shape;47;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pearmint">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accent3"/>
              </a:buClr>
              <a:buSzPts val="1800"/>
              <a:buFont typeface="Proxima Nova"/>
              <a:buChar char="●"/>
              <a:defRPr sz="1800">
                <a:solidFill>
                  <a:schemeClr val="accent3"/>
                </a:solidFill>
                <a:latin typeface="Proxima Nova"/>
                <a:ea typeface="Proxima Nova"/>
                <a:cs typeface="Proxima Nova"/>
                <a:sym typeface="Proxima Nova"/>
              </a:defRPr>
            </a:lvl1pPr>
            <a:lvl2pPr indent="-317500" lvl="1" marL="914400" rtl="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2pPr>
            <a:lvl3pPr indent="-317500" lvl="2" marL="1371600" rtl="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3pPr>
            <a:lvl4pPr indent="-317500" lvl="3" marL="1828800" rtl="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4pPr>
            <a:lvl5pPr indent="-317500" lvl="4" marL="2286000" rtl="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5pPr>
            <a:lvl6pPr indent="-317500" lvl="5" marL="2743200" rtl="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6pPr>
            <a:lvl7pPr indent="-317500" lvl="6" marL="3200400" rtl="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7pPr>
            <a:lvl8pPr indent="-317500" lvl="7" marL="3657600" rtl="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8pPr>
            <a:lvl9pPr indent="-317500" lvl="8" marL="4114800" rtl="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1"/>
                </a:solidFill>
                <a:latin typeface="Proxima Nova"/>
                <a:ea typeface="Proxima Nova"/>
                <a:cs typeface="Proxima Nova"/>
                <a:sym typeface="Proxima Nova"/>
              </a:defRPr>
            </a:lvl1pPr>
            <a:lvl2pPr lvl="1" rtl="0" algn="r">
              <a:buNone/>
              <a:defRPr sz="1000">
                <a:solidFill>
                  <a:schemeClr val="dk1"/>
                </a:solidFill>
                <a:latin typeface="Proxima Nova"/>
                <a:ea typeface="Proxima Nova"/>
                <a:cs typeface="Proxima Nova"/>
                <a:sym typeface="Proxima Nova"/>
              </a:defRPr>
            </a:lvl2pPr>
            <a:lvl3pPr lvl="2" rtl="0" algn="r">
              <a:buNone/>
              <a:defRPr sz="1000">
                <a:solidFill>
                  <a:schemeClr val="dk1"/>
                </a:solidFill>
                <a:latin typeface="Proxima Nova"/>
                <a:ea typeface="Proxima Nova"/>
                <a:cs typeface="Proxima Nova"/>
                <a:sym typeface="Proxima Nova"/>
              </a:defRPr>
            </a:lvl3pPr>
            <a:lvl4pPr lvl="3" rtl="0" algn="r">
              <a:buNone/>
              <a:defRPr sz="1000">
                <a:solidFill>
                  <a:schemeClr val="dk1"/>
                </a:solidFill>
                <a:latin typeface="Proxima Nova"/>
                <a:ea typeface="Proxima Nova"/>
                <a:cs typeface="Proxima Nova"/>
                <a:sym typeface="Proxima Nova"/>
              </a:defRPr>
            </a:lvl4pPr>
            <a:lvl5pPr lvl="4" rtl="0" algn="r">
              <a:buNone/>
              <a:defRPr sz="1000">
                <a:solidFill>
                  <a:schemeClr val="dk1"/>
                </a:solidFill>
                <a:latin typeface="Proxima Nova"/>
                <a:ea typeface="Proxima Nova"/>
                <a:cs typeface="Proxima Nova"/>
                <a:sym typeface="Proxima Nova"/>
              </a:defRPr>
            </a:lvl5pPr>
            <a:lvl6pPr lvl="5" rtl="0" algn="r">
              <a:buNone/>
              <a:defRPr sz="1000">
                <a:solidFill>
                  <a:schemeClr val="dk1"/>
                </a:solidFill>
                <a:latin typeface="Proxima Nova"/>
                <a:ea typeface="Proxima Nova"/>
                <a:cs typeface="Proxima Nova"/>
                <a:sym typeface="Proxima Nova"/>
              </a:defRPr>
            </a:lvl6pPr>
            <a:lvl7pPr lvl="6" rtl="0" algn="r">
              <a:buNone/>
              <a:defRPr sz="1000">
                <a:solidFill>
                  <a:schemeClr val="dk1"/>
                </a:solidFill>
                <a:latin typeface="Proxima Nova"/>
                <a:ea typeface="Proxima Nova"/>
                <a:cs typeface="Proxima Nova"/>
                <a:sym typeface="Proxima Nova"/>
              </a:defRPr>
            </a:lvl7pPr>
            <a:lvl8pPr lvl="7" rtl="0" algn="r">
              <a:buNone/>
              <a:defRPr sz="1000">
                <a:solidFill>
                  <a:schemeClr val="dk1"/>
                </a:solidFill>
                <a:latin typeface="Proxima Nova"/>
                <a:ea typeface="Proxima Nova"/>
                <a:cs typeface="Proxima Nova"/>
                <a:sym typeface="Proxima Nova"/>
              </a:defRPr>
            </a:lvl8pPr>
            <a:lvl9pPr lvl="8" rtl="0" algn="r">
              <a:buNone/>
              <a:defRPr sz="1000">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xml"/><Relationship Id="rId3" Type="http://schemas.openxmlformats.org/officeDocument/2006/relationships/image" Target="../media/image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 Id="rId3"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 Id="rId3"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3"/>
          <p:cNvSpPr txBox="1"/>
          <p:nvPr>
            <p:ph type="ctrTitle"/>
          </p:nvPr>
        </p:nvSpPr>
        <p:spPr>
          <a:xfrm>
            <a:off x="311700" y="914400"/>
            <a:ext cx="8520600" cy="1851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SzPts val="990"/>
              <a:buNone/>
            </a:pPr>
            <a:r>
              <a:rPr b="1" lang="en" sz="3120">
                <a:latin typeface="Montserrat"/>
                <a:ea typeface="Montserrat"/>
                <a:cs typeface="Montserrat"/>
                <a:sym typeface="Montserrat"/>
              </a:rPr>
              <a:t>Lightweight Text Classification: Few-Shot Transfer Learning with </a:t>
            </a:r>
            <a:endParaRPr b="1" sz="3120">
              <a:latin typeface="Montserrat"/>
              <a:ea typeface="Montserrat"/>
              <a:cs typeface="Montserrat"/>
              <a:sym typeface="Montserrat"/>
            </a:endParaRPr>
          </a:p>
          <a:p>
            <a:pPr indent="0" lvl="0" marL="0" rtl="0" algn="l">
              <a:spcBef>
                <a:spcPts val="0"/>
              </a:spcBef>
              <a:spcAft>
                <a:spcPts val="0"/>
              </a:spcAft>
              <a:buSzPts val="990"/>
              <a:buNone/>
            </a:pPr>
            <a:r>
              <a:rPr b="1" lang="en" sz="3120">
                <a:latin typeface="Montserrat"/>
                <a:ea typeface="Montserrat"/>
                <a:cs typeface="Montserrat"/>
                <a:sym typeface="Montserrat"/>
              </a:rPr>
              <a:t>Word Embeddings</a:t>
            </a:r>
            <a:endParaRPr b="1" sz="3120">
              <a:latin typeface="Montserrat"/>
              <a:ea typeface="Montserrat"/>
              <a:cs typeface="Montserrat"/>
              <a:sym typeface="Montserrat"/>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sp>
        <p:nvSpPr>
          <p:cNvPr id="64" name="Google Shape;64;p14"/>
          <p:cNvSpPr txBox="1"/>
          <p:nvPr>
            <p:ph type="title"/>
          </p:nvPr>
        </p:nvSpPr>
        <p:spPr>
          <a:xfrm>
            <a:off x="-256600" y="69975"/>
            <a:ext cx="3102000" cy="529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SzPts val="990"/>
              <a:buNone/>
            </a:pPr>
            <a:r>
              <a:rPr b="1" lang="en" sz="2500">
                <a:latin typeface="Montserrat"/>
                <a:ea typeface="Montserrat"/>
                <a:cs typeface="Montserrat"/>
                <a:sym typeface="Montserrat"/>
              </a:rPr>
              <a:t>Introduction</a:t>
            </a:r>
            <a:endParaRPr b="1" sz="2500">
              <a:latin typeface="Montserrat"/>
              <a:ea typeface="Montserrat"/>
              <a:cs typeface="Montserrat"/>
              <a:sym typeface="Montserrat"/>
            </a:endParaRPr>
          </a:p>
        </p:txBody>
      </p:sp>
      <p:sp>
        <p:nvSpPr>
          <p:cNvPr id="65" name="Google Shape;65;p14"/>
          <p:cNvSpPr txBox="1"/>
          <p:nvPr>
            <p:ph idx="1" type="subTitle"/>
          </p:nvPr>
        </p:nvSpPr>
        <p:spPr>
          <a:xfrm>
            <a:off x="97875" y="526000"/>
            <a:ext cx="4339200" cy="43287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SzPts val="688"/>
              <a:buNone/>
            </a:pPr>
            <a:r>
              <a:rPr b="1" lang="en" sz="1312"/>
              <a:t>Welcome, ladies and gentlemen, to a world where machines can learn to read and understand like humans. Today, we will be exploring the fascinating field of few-shot transfer learning for text classification.</a:t>
            </a:r>
            <a:endParaRPr b="1" sz="1312"/>
          </a:p>
          <a:p>
            <a:pPr indent="0" lvl="0" marL="0" rtl="0" algn="l">
              <a:lnSpc>
                <a:spcPct val="115000"/>
              </a:lnSpc>
              <a:spcBef>
                <a:spcPts val="1200"/>
              </a:spcBef>
              <a:spcAft>
                <a:spcPts val="0"/>
              </a:spcAft>
              <a:buSzPts val="688"/>
              <a:buNone/>
            </a:pPr>
            <a:r>
              <a:rPr b="1" lang="en" sz="1312"/>
              <a:t>With the exponential growth of digital data, traditional machine-learning methods are becoming less effective in handling complex problems such as text classification. Few-shot transfer learning offers a promising solution by enabling models to learn from a small amount of labeled data and apply that knowledge to new tasks with minimal additional training.</a:t>
            </a:r>
            <a:endParaRPr b="1" sz="1312"/>
          </a:p>
          <a:p>
            <a:pPr indent="0" lvl="0" marL="0" rtl="0" algn="l">
              <a:lnSpc>
                <a:spcPct val="115000"/>
              </a:lnSpc>
              <a:spcBef>
                <a:spcPts val="1200"/>
              </a:spcBef>
              <a:spcAft>
                <a:spcPts val="1200"/>
              </a:spcAft>
              <a:buSzPts val="688"/>
              <a:buNone/>
            </a:pPr>
            <a:r>
              <a:rPr b="1" lang="en" sz="1312"/>
              <a:t>In this presentation, we will delve into the concept of few-shot transfer learning, explore its applications in text classification, and discuss the benefits it offers. So sit back, relax, and let's embark on a journey to the future of intelligent machines.</a:t>
            </a:r>
            <a:endParaRPr b="1" sz="1312"/>
          </a:p>
        </p:txBody>
      </p:sp>
      <p:pic>
        <p:nvPicPr>
          <p:cNvPr id="66" name="Google Shape;66;p14"/>
          <p:cNvPicPr preferRelativeResize="0"/>
          <p:nvPr/>
        </p:nvPicPr>
        <p:blipFill>
          <a:blip r:embed="rId3">
            <a:alphaModFix/>
          </a:blip>
          <a:stretch>
            <a:fillRect/>
          </a:stretch>
        </p:blipFill>
        <p:spPr>
          <a:xfrm>
            <a:off x="4647300" y="370438"/>
            <a:ext cx="4402627" cy="4402627"/>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sp>
        <p:nvSpPr>
          <p:cNvPr id="71" name="Google Shape;71;p15"/>
          <p:cNvSpPr txBox="1"/>
          <p:nvPr>
            <p:ph type="title"/>
          </p:nvPr>
        </p:nvSpPr>
        <p:spPr>
          <a:xfrm>
            <a:off x="128700" y="205600"/>
            <a:ext cx="4573800" cy="582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SzPts val="990"/>
              <a:buNone/>
            </a:pPr>
            <a:r>
              <a:rPr b="1" lang="en" sz="2370"/>
              <a:t>What is Few-Shot Transfer Learning?</a:t>
            </a:r>
            <a:endParaRPr b="1" sz="2370"/>
          </a:p>
        </p:txBody>
      </p:sp>
      <p:sp>
        <p:nvSpPr>
          <p:cNvPr id="72" name="Google Shape;72;p15"/>
          <p:cNvSpPr txBox="1"/>
          <p:nvPr/>
        </p:nvSpPr>
        <p:spPr>
          <a:xfrm>
            <a:off x="128700" y="787600"/>
            <a:ext cx="4982100" cy="4220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b="1" lang="en" sz="1300">
                <a:latin typeface="Montserrat"/>
                <a:ea typeface="Montserrat"/>
                <a:cs typeface="Montserrat"/>
                <a:sym typeface="Montserrat"/>
              </a:rPr>
              <a:t>Few-shot transfer learning is a technique that allows models to learn from a small amount of data, typically just a few examples. This is particularly useful in text classification tasks, where there may be limited labeled data available for training. With few-shot transfer learning, models can leverage knowledge learned from other tasks and apply it to new, unseen tasks with only a few examples.</a:t>
            </a:r>
            <a:endParaRPr b="1" sz="1300">
              <a:latin typeface="Montserrat"/>
              <a:ea typeface="Montserrat"/>
              <a:cs typeface="Montserrat"/>
              <a:sym typeface="Montserrat"/>
            </a:endParaRPr>
          </a:p>
          <a:p>
            <a:pPr indent="0" lvl="0" marL="0" rtl="0" algn="l">
              <a:lnSpc>
                <a:spcPct val="115000"/>
              </a:lnSpc>
              <a:spcBef>
                <a:spcPts val="1200"/>
              </a:spcBef>
              <a:spcAft>
                <a:spcPts val="1200"/>
              </a:spcAft>
              <a:buNone/>
            </a:pPr>
            <a:r>
              <a:rPr b="1" lang="en" sz="1300">
                <a:latin typeface="Montserrat"/>
                <a:ea typeface="Montserrat"/>
                <a:cs typeface="Montserrat"/>
                <a:sym typeface="Montserrat"/>
              </a:rPr>
              <a:t>For example, imagine you have a model that has been trained to identify whether an email is spam or not. Using few-shot transfer learning, you could take that same model and train it to identify whether a given news article is about politics or not, with only a few labeled examples. This is possible because the model has already learned general features of language and can apply that knowledge to the new task with minimal additional training.</a:t>
            </a:r>
            <a:endParaRPr b="1" sz="1300">
              <a:latin typeface="Montserrat"/>
              <a:ea typeface="Montserrat"/>
              <a:cs typeface="Montserrat"/>
              <a:sym typeface="Montserrat"/>
            </a:endParaRPr>
          </a:p>
        </p:txBody>
      </p:sp>
      <p:pic>
        <p:nvPicPr>
          <p:cNvPr id="73" name="Google Shape;73;p15"/>
          <p:cNvPicPr preferRelativeResize="0"/>
          <p:nvPr/>
        </p:nvPicPr>
        <p:blipFill>
          <a:blip r:embed="rId3">
            <a:alphaModFix/>
          </a:blip>
          <a:stretch>
            <a:fillRect/>
          </a:stretch>
        </p:blipFill>
        <p:spPr>
          <a:xfrm>
            <a:off x="4971625" y="301100"/>
            <a:ext cx="4172375" cy="454129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6"/>
          <p:cNvSpPr txBox="1"/>
          <p:nvPr/>
        </p:nvSpPr>
        <p:spPr>
          <a:xfrm>
            <a:off x="4720100" y="560625"/>
            <a:ext cx="42243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chemeClr val="lt1"/>
                </a:solidFill>
                <a:latin typeface="Montserrat"/>
                <a:ea typeface="Montserrat"/>
                <a:cs typeface="Montserrat"/>
                <a:sym typeface="Montserrat"/>
              </a:rPr>
              <a:t>Challenges in Text Classification</a:t>
            </a:r>
            <a:endParaRPr b="1" sz="1800">
              <a:solidFill>
                <a:schemeClr val="lt1"/>
              </a:solidFill>
              <a:latin typeface="Montserrat"/>
              <a:ea typeface="Montserrat"/>
              <a:cs typeface="Montserrat"/>
              <a:sym typeface="Montserrat"/>
            </a:endParaRPr>
          </a:p>
        </p:txBody>
      </p:sp>
      <p:sp>
        <p:nvSpPr>
          <p:cNvPr id="79" name="Google Shape;79;p16"/>
          <p:cNvSpPr txBox="1"/>
          <p:nvPr/>
        </p:nvSpPr>
        <p:spPr>
          <a:xfrm>
            <a:off x="4693250" y="1022325"/>
            <a:ext cx="4278000" cy="3681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lang="en">
                <a:solidFill>
                  <a:schemeClr val="lt2"/>
                </a:solidFill>
                <a:latin typeface="Proxima Nova"/>
                <a:ea typeface="Proxima Nova"/>
                <a:cs typeface="Proxima Nova"/>
                <a:sym typeface="Proxima Nova"/>
              </a:rPr>
              <a:t>One of the biggest challenges in text classification is dealing with limited labeled data. It can be difficult to train an accurate model when there are only a few examples of each category. This is where few-shot transfer learning comes in. By leveraging pre-trained models and a small amount of labeled data, few-shot transfer learning can help improve the accuracy of text classification models.</a:t>
            </a:r>
            <a:endParaRPr>
              <a:solidFill>
                <a:schemeClr val="lt2"/>
              </a:solidFill>
              <a:latin typeface="Proxima Nova"/>
              <a:ea typeface="Proxima Nova"/>
              <a:cs typeface="Proxima Nova"/>
              <a:sym typeface="Proxima Nova"/>
            </a:endParaRPr>
          </a:p>
          <a:p>
            <a:pPr indent="0" lvl="0" marL="0" rtl="0" algn="l">
              <a:lnSpc>
                <a:spcPct val="115000"/>
              </a:lnSpc>
              <a:spcBef>
                <a:spcPts val="1200"/>
              </a:spcBef>
              <a:spcAft>
                <a:spcPts val="0"/>
              </a:spcAft>
              <a:buNone/>
            </a:pPr>
            <a:r>
              <a:rPr lang="en">
                <a:solidFill>
                  <a:schemeClr val="lt2"/>
                </a:solidFill>
                <a:latin typeface="Proxima Nova"/>
                <a:ea typeface="Proxima Nova"/>
                <a:cs typeface="Proxima Nova"/>
                <a:sym typeface="Proxima Nova"/>
              </a:rPr>
              <a:t>Another challenge in text classification is dealing with noisy or ambiguous data. For example, a sentence like 'I love my new apple' could be referring to a fruit or a technology company. </a:t>
            </a:r>
            <a:endParaRPr>
              <a:solidFill>
                <a:schemeClr val="lt2"/>
              </a:solidFill>
              <a:latin typeface="Proxima Nova"/>
              <a:ea typeface="Proxima Nova"/>
              <a:cs typeface="Proxima Nova"/>
              <a:sym typeface="Proxima Nova"/>
            </a:endParaRPr>
          </a:p>
          <a:p>
            <a:pPr indent="0" lvl="0" marL="0" rtl="0" algn="l">
              <a:spcBef>
                <a:spcPts val="1200"/>
              </a:spcBef>
              <a:spcAft>
                <a:spcPts val="0"/>
              </a:spcAft>
              <a:buNone/>
            </a:pPr>
            <a:r>
              <a:t/>
            </a:r>
            <a:endParaRPr>
              <a:solidFill>
                <a:schemeClr val="lt2"/>
              </a:solidFill>
              <a:latin typeface="Proxima Nova"/>
              <a:ea typeface="Proxima Nova"/>
              <a:cs typeface="Proxima Nova"/>
              <a:sym typeface="Proxima Nova"/>
            </a:endParaRPr>
          </a:p>
        </p:txBody>
      </p:sp>
      <p:pic>
        <p:nvPicPr>
          <p:cNvPr id="80" name="Google Shape;80;p16"/>
          <p:cNvPicPr preferRelativeResize="0"/>
          <p:nvPr/>
        </p:nvPicPr>
        <p:blipFill>
          <a:blip r:embed="rId3">
            <a:alphaModFix/>
          </a:blip>
          <a:stretch>
            <a:fillRect/>
          </a:stretch>
        </p:blipFill>
        <p:spPr>
          <a:xfrm>
            <a:off x="0" y="0"/>
            <a:ext cx="4572001" cy="514350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7"/>
          <p:cNvSpPr txBox="1"/>
          <p:nvPr>
            <p:ph idx="1" type="body"/>
          </p:nvPr>
        </p:nvSpPr>
        <p:spPr>
          <a:xfrm>
            <a:off x="422200" y="1322625"/>
            <a:ext cx="8222700" cy="34104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lang="en"/>
              <a:t>Lightweight word embedding based models are a type of machine learning model that use pre-trained word embeddings to represent words as numerical vectors. These models are designed to be efficient and fast, making them ideal for use in few-shot transfer learning.</a:t>
            </a:r>
            <a:endParaRPr/>
          </a:p>
          <a:p>
            <a:pPr indent="0" lvl="0" marL="0" rtl="0" algn="l">
              <a:spcBef>
                <a:spcPts val="1200"/>
              </a:spcBef>
              <a:spcAft>
                <a:spcPts val="0"/>
              </a:spcAft>
              <a:buNone/>
            </a:pPr>
            <a:r>
              <a:rPr lang="en"/>
              <a:t>Few-shot transfer learning involves training a model with only a small amount of data, allowing it to quickly adapt to new tasks. By using lightweight word embedding based models, we can take advantage of the pre-existing knowledge embedded in these models to train new models on small amounts of data, without sacrificing accuracy or performance.</a:t>
            </a:r>
            <a:endParaRPr/>
          </a:p>
          <a:p>
            <a:pPr indent="0" lvl="0" marL="0" rtl="0" algn="l">
              <a:spcBef>
                <a:spcPts val="1200"/>
              </a:spcBef>
              <a:spcAft>
                <a:spcPts val="1200"/>
              </a:spcAft>
              <a:buNone/>
            </a:pPr>
            <a:r>
              <a:t/>
            </a:r>
            <a:endParaRPr/>
          </a:p>
        </p:txBody>
      </p:sp>
      <p:sp>
        <p:nvSpPr>
          <p:cNvPr id="86" name="Google Shape;86;p17"/>
          <p:cNvSpPr txBox="1"/>
          <p:nvPr/>
        </p:nvSpPr>
        <p:spPr>
          <a:xfrm>
            <a:off x="422200" y="307900"/>
            <a:ext cx="51318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latin typeface="Montserrat"/>
                <a:ea typeface="Montserrat"/>
                <a:cs typeface="Montserrat"/>
                <a:sym typeface="Montserrat"/>
              </a:rPr>
              <a:t>Lightweight Word Embedding Based Models</a:t>
            </a:r>
            <a:endParaRPr b="1" sz="2000">
              <a:latin typeface="Montserrat"/>
              <a:ea typeface="Montserrat"/>
              <a:cs typeface="Montserrat"/>
              <a:sym typeface="Montserra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8"/>
          <p:cNvSpPr txBox="1"/>
          <p:nvPr/>
        </p:nvSpPr>
        <p:spPr>
          <a:xfrm>
            <a:off x="130625" y="261250"/>
            <a:ext cx="4198800" cy="1354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900">
                <a:latin typeface="Montserrat"/>
                <a:ea typeface="Montserrat"/>
                <a:cs typeface="Montserrat"/>
                <a:sym typeface="Montserrat"/>
              </a:rPr>
              <a:t>Benefits of Few-Shot Transfer Learning with Lightweight Word Embedding Based Models</a:t>
            </a:r>
            <a:endParaRPr b="1" sz="2000">
              <a:latin typeface="Montserrat"/>
              <a:ea typeface="Montserrat"/>
              <a:cs typeface="Montserrat"/>
              <a:sym typeface="Montserrat"/>
            </a:endParaRPr>
          </a:p>
        </p:txBody>
      </p:sp>
      <p:sp>
        <p:nvSpPr>
          <p:cNvPr id="92" name="Google Shape;92;p18"/>
          <p:cNvSpPr txBox="1"/>
          <p:nvPr/>
        </p:nvSpPr>
        <p:spPr>
          <a:xfrm>
            <a:off x="130625" y="1615750"/>
            <a:ext cx="4301400" cy="341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274E13"/>
                </a:solidFill>
                <a:latin typeface="Proxima Nova"/>
                <a:ea typeface="Proxima Nova"/>
                <a:cs typeface="Proxima Nova"/>
                <a:sym typeface="Proxima Nova"/>
              </a:rPr>
              <a:t>Few-shot transfer learning with lightweight word embedding based models offers several benefits for text classification. First, it allows for more efficient use of data by leveraging pre-existing knowledge from other domains or tasks. This means that even with limited labeled data, models can still achieve high accuracy and performance. Second, it reduces the need for manual feature engineering, which can be time-consuming and error-prone. Finally, it enables rapid adaptation to new tasks and domains, making it a valuable tool for industries that require quick response times to changing market conditions or customer needs.</a:t>
            </a:r>
            <a:endParaRPr b="1" sz="1500">
              <a:solidFill>
                <a:srgbClr val="274E13"/>
              </a:solidFill>
              <a:latin typeface="Proxima Nova"/>
              <a:ea typeface="Proxima Nova"/>
              <a:cs typeface="Proxima Nova"/>
              <a:sym typeface="Proxima Nova"/>
            </a:endParaRPr>
          </a:p>
        </p:txBody>
      </p:sp>
      <p:pic>
        <p:nvPicPr>
          <p:cNvPr id="93" name="Google Shape;93;p18"/>
          <p:cNvPicPr preferRelativeResize="0"/>
          <p:nvPr/>
        </p:nvPicPr>
        <p:blipFill>
          <a:blip r:embed="rId3">
            <a:alphaModFix/>
          </a:blip>
          <a:stretch>
            <a:fillRect/>
          </a:stretch>
        </p:blipFill>
        <p:spPr>
          <a:xfrm>
            <a:off x="4572000" y="0"/>
            <a:ext cx="4572001" cy="514350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9"/>
          <p:cNvSpPr txBox="1"/>
          <p:nvPr>
            <p:ph type="title"/>
          </p:nvPr>
        </p:nvSpPr>
        <p:spPr>
          <a:xfrm>
            <a:off x="311700" y="3167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2720"/>
              <a:t>Conclusion</a:t>
            </a:r>
            <a:endParaRPr b="1" sz="2720"/>
          </a:p>
        </p:txBody>
      </p:sp>
      <p:sp>
        <p:nvSpPr>
          <p:cNvPr id="99" name="Google Shape;99;p1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b="1" lang="en"/>
              <a:t>In conclusion, we have discussed the significance of few-shot transfer learning for text classification and how it can help overcome the challenges in this field. We have explained what lightweight word embedding based models are and how they can be used for few-shot transfer learning in text classification. Additionally, we have highlighted the benefits of using few-shot transfer learning with lightweight word embedding based models, including improved accuracy and reduced training time.</a:t>
            </a:r>
            <a:endParaRPr b="1"/>
          </a:p>
          <a:p>
            <a:pPr indent="0" lvl="0" marL="0" rtl="0" algn="l">
              <a:spcBef>
                <a:spcPts val="1200"/>
              </a:spcBef>
              <a:spcAft>
                <a:spcPts val="1200"/>
              </a:spcAft>
              <a:buNone/>
            </a:pPr>
            <a:r>
              <a:rPr b="1" lang="en"/>
              <a:t>It is clear that few-shot transfer learning with lightweight word embedding based models has the potential to revolutionize the field of text classification. By leveraging pre-trained models and transfer learning techniques, we can improve the accuracy and efficiency of text classification tasks. As researchers and practitioners in this field, it is our responsibility to continue exploring new methods and techniques in order to advance the state-of-the-art in text classification. Let us work together to unlock the full potential of few-shot transfer learning and lightweight word embedding based models.</a:t>
            </a:r>
            <a:endParaRPr b="1"/>
          </a:p>
        </p:txBody>
      </p:sp>
    </p:spTree>
  </p:cSld>
  <p:clrMapOvr>
    <a:masterClrMapping/>
  </p:clrMapOvr>
</p:sld>
</file>

<file path=ppt/theme/theme1.xml><?xml version="1.0" encoding="utf-8"?>
<a:theme xmlns:a="http://schemas.openxmlformats.org/drawingml/2006/main" xmlns:r="http://schemas.openxmlformats.org/officeDocument/2006/relationships"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FF5252"/>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